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7" r:id="rId3"/>
    <p:sldId id="260" r:id="rId4"/>
    <p:sldId id="262" r:id="rId5"/>
    <p:sldId id="256" r:id="rId6"/>
    <p:sldId id="261" r:id="rId7"/>
    <p:sldId id="257" r:id="rId8"/>
    <p:sldId id="266" r:id="rId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8DCE051-BA12-45BB-AFB5-08424D5C9144}">
          <p14:sldIdLst>
            <p14:sldId id="263"/>
            <p14:sldId id="267"/>
            <p14:sldId id="260"/>
            <p14:sldId id="262"/>
            <p14:sldId id="256"/>
            <p14:sldId id="261"/>
          </p14:sldIdLst>
        </p14:section>
        <p14:section name="Раздел без заголовка" id="{6C309A8C-8820-4AC5-8094-8A1FF27E4E36}">
          <p14:sldIdLst>
            <p14:sldId id="257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2E71-FF8A-49B1-996E-E648F7B74FCB}" type="datetimeFigureOut">
              <a:rPr lang="uk-UA" smtClean="0"/>
              <a:t>06.09.2022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3A5E5-75C5-46CA-A017-F2E01F01E5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4835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2E71-FF8A-49B1-996E-E648F7B74FCB}" type="datetimeFigureOut">
              <a:rPr lang="uk-UA" smtClean="0"/>
              <a:t>06.09.2022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3A5E5-75C5-46CA-A017-F2E01F01E5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4997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2E71-FF8A-49B1-996E-E648F7B74FCB}" type="datetimeFigureOut">
              <a:rPr lang="uk-UA" smtClean="0"/>
              <a:t>06.09.2022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3A5E5-75C5-46CA-A017-F2E01F01E5F6}" type="slidenum">
              <a:rPr lang="uk-UA" smtClean="0"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219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2E71-FF8A-49B1-996E-E648F7B74FCB}" type="datetimeFigureOut">
              <a:rPr lang="uk-UA" smtClean="0"/>
              <a:t>06.09.2022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3A5E5-75C5-46CA-A017-F2E01F01E5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3505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2E71-FF8A-49B1-996E-E648F7B74FCB}" type="datetimeFigureOut">
              <a:rPr lang="uk-UA" smtClean="0"/>
              <a:t>06.09.2022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3A5E5-75C5-46CA-A017-F2E01F01E5F6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889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2E71-FF8A-49B1-996E-E648F7B74FCB}" type="datetimeFigureOut">
              <a:rPr lang="uk-UA" smtClean="0"/>
              <a:t>06.09.2022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3A5E5-75C5-46CA-A017-F2E01F01E5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34703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2E71-FF8A-49B1-996E-E648F7B74FCB}" type="datetimeFigureOut">
              <a:rPr lang="uk-UA" smtClean="0"/>
              <a:t>06.09.2022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3A5E5-75C5-46CA-A017-F2E01F01E5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50150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2E71-FF8A-49B1-996E-E648F7B74FCB}" type="datetimeFigureOut">
              <a:rPr lang="uk-UA" smtClean="0"/>
              <a:t>06.09.2022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3A5E5-75C5-46CA-A017-F2E01F01E5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9161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2E71-FF8A-49B1-996E-E648F7B74FCB}" type="datetimeFigureOut">
              <a:rPr lang="uk-UA" smtClean="0"/>
              <a:t>06.09.2022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3A5E5-75C5-46CA-A017-F2E01F01E5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8026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2E71-FF8A-49B1-996E-E648F7B74FCB}" type="datetimeFigureOut">
              <a:rPr lang="uk-UA" smtClean="0"/>
              <a:t>06.09.2022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3A5E5-75C5-46CA-A017-F2E01F01E5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9048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2E71-FF8A-49B1-996E-E648F7B74FCB}" type="datetimeFigureOut">
              <a:rPr lang="uk-UA" smtClean="0"/>
              <a:t>06.09.2022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3A5E5-75C5-46CA-A017-F2E01F01E5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411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2E71-FF8A-49B1-996E-E648F7B74FCB}" type="datetimeFigureOut">
              <a:rPr lang="uk-UA" smtClean="0"/>
              <a:t>06.09.2022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3A5E5-75C5-46CA-A017-F2E01F01E5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0594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2E71-FF8A-49B1-996E-E648F7B74FCB}" type="datetimeFigureOut">
              <a:rPr lang="uk-UA" smtClean="0"/>
              <a:t>06.09.2022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3A5E5-75C5-46CA-A017-F2E01F01E5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20432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2E71-FF8A-49B1-996E-E648F7B74FCB}" type="datetimeFigureOut">
              <a:rPr lang="uk-UA" smtClean="0"/>
              <a:t>06.09.2022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3A5E5-75C5-46CA-A017-F2E01F01E5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4822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2E71-FF8A-49B1-996E-E648F7B74FCB}" type="datetimeFigureOut">
              <a:rPr lang="uk-UA" smtClean="0"/>
              <a:t>06.09.2022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3A5E5-75C5-46CA-A017-F2E01F01E5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8867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2E71-FF8A-49B1-996E-E648F7B74FCB}" type="datetimeFigureOut">
              <a:rPr lang="uk-UA" smtClean="0"/>
              <a:t>06.09.2022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3A5E5-75C5-46CA-A017-F2E01F01E5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1498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A2E71-FF8A-49B1-996E-E648F7B74FCB}" type="datetimeFigureOut">
              <a:rPr lang="uk-UA" smtClean="0"/>
              <a:t>06.09.2022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AB3A5E5-75C5-46CA-A017-F2E01F01E5F6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8401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118" y="-176270"/>
            <a:ext cx="11931268" cy="4726235"/>
          </a:xfrm>
        </p:spPr>
        <p:txBody>
          <a:bodyPr/>
          <a:lstStyle/>
          <a:p>
            <a:r>
              <a:rPr lang="de-DE" sz="15000" b="1" dirty="0" smtClean="0">
                <a:solidFill>
                  <a:srgbClr val="00B0F0"/>
                </a:solidFill>
              </a:rPr>
              <a:t>Sch</a:t>
            </a:r>
            <a:r>
              <a:rPr lang="de-DE" sz="15000" b="1" dirty="0" smtClean="0">
                <a:solidFill>
                  <a:srgbClr val="FFFF00"/>
                </a:solidFill>
              </a:rPr>
              <a:t>u</a:t>
            </a:r>
            <a:r>
              <a:rPr lang="de-DE" sz="15000" b="1" dirty="0" smtClean="0">
                <a:solidFill>
                  <a:srgbClr val="C00000"/>
                </a:solidFill>
              </a:rPr>
              <a:t>l</a:t>
            </a:r>
            <a:r>
              <a:rPr lang="de-DE" sz="15000" b="1" dirty="0" smtClean="0">
                <a:solidFill>
                  <a:srgbClr val="7030A0"/>
                </a:solidFill>
              </a:rPr>
              <a:t>s</a:t>
            </a:r>
            <a:r>
              <a:rPr lang="de-DE" sz="15000" b="1" dirty="0" smtClean="0">
                <a:solidFill>
                  <a:srgbClr val="FF0000"/>
                </a:solidFill>
              </a:rPr>
              <a:t>a</a:t>
            </a:r>
            <a:r>
              <a:rPr lang="de-DE" sz="15000" b="1" dirty="0" smtClean="0">
                <a:solidFill>
                  <a:srgbClr val="FFC000"/>
                </a:solidFill>
              </a:rPr>
              <a:t>ch</a:t>
            </a:r>
            <a:r>
              <a:rPr lang="de-DE" sz="15000" b="1" dirty="0" smtClean="0">
                <a:solidFill>
                  <a:srgbClr val="00B0F0"/>
                </a:solidFill>
              </a:rPr>
              <a:t>en</a:t>
            </a:r>
            <a:endParaRPr lang="uk-UA" sz="150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488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05327"/>
            <a:ext cx="10175150" cy="6184230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solidFill>
                  <a:srgbClr val="FF0000"/>
                </a:solidFill>
              </a:rPr>
              <a:t>Будь уважним! </a:t>
            </a:r>
            <a:r>
              <a:rPr lang="uk-UA" sz="4000" dirty="0" smtClean="0">
                <a:solidFill>
                  <a:srgbClr val="FF0000"/>
                </a:solidFill>
              </a:rPr>
              <a:t>Рід в німецькій та українській мовах не завжди співпадає, тому іменники в німецькій мові необхідно запам'ятовувати </a:t>
            </a:r>
          </a:p>
          <a:p>
            <a:pPr marL="0" indent="0">
              <a:buNone/>
            </a:pPr>
            <a:r>
              <a:rPr lang="uk-UA" sz="4000" dirty="0">
                <a:solidFill>
                  <a:srgbClr val="FF0000"/>
                </a:solidFill>
              </a:rPr>
              <a:t> </a:t>
            </a:r>
            <a:r>
              <a:rPr lang="uk-UA" sz="4000" dirty="0" smtClean="0">
                <a:solidFill>
                  <a:srgbClr val="FF0000"/>
                </a:solidFill>
              </a:rPr>
              <a:t>  з </a:t>
            </a:r>
            <a:r>
              <a:rPr lang="uk-UA" sz="4000" b="1" dirty="0" smtClean="0">
                <a:solidFill>
                  <a:srgbClr val="7030A0"/>
                </a:solidFill>
              </a:rPr>
              <a:t>артиклем</a:t>
            </a:r>
            <a:r>
              <a:rPr lang="uk-UA" sz="4000" b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uk-UA" sz="4000" b="1" dirty="0">
                <a:solidFill>
                  <a:srgbClr val="FF0000"/>
                </a:solidFill>
              </a:rPr>
              <a:t> </a:t>
            </a:r>
            <a:r>
              <a:rPr lang="uk-UA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</a:rPr>
              <a:t>der- </a:t>
            </a:r>
            <a:r>
              <a:rPr lang="uk-UA" sz="3200" b="1" dirty="0" smtClean="0">
                <a:solidFill>
                  <a:srgbClr val="0070C0"/>
                </a:solidFill>
              </a:rPr>
              <a:t>чоловічий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rgbClr val="00B050"/>
                </a:solidFill>
              </a:rPr>
              <a:t>   das</a:t>
            </a:r>
            <a:r>
              <a:rPr lang="uk-UA" sz="3200" b="1" dirty="0" smtClean="0">
                <a:solidFill>
                  <a:srgbClr val="00B050"/>
                </a:solidFill>
              </a:rPr>
              <a:t> - середній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   die-</a:t>
            </a:r>
            <a:r>
              <a:rPr lang="uk-UA" sz="3200" b="1" dirty="0" smtClean="0">
                <a:solidFill>
                  <a:srgbClr val="FF0000"/>
                </a:solidFill>
              </a:rPr>
              <a:t> жіночий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200" b="1" dirty="0">
                <a:solidFill>
                  <a:srgbClr val="FFC000"/>
                </a:solidFill>
              </a:rPr>
              <a:t> </a:t>
            </a:r>
            <a:r>
              <a:rPr lang="en-US" sz="3200" b="1" dirty="0" smtClean="0">
                <a:solidFill>
                  <a:srgbClr val="FFC000"/>
                </a:solidFill>
              </a:rPr>
              <a:t>  die-</a:t>
            </a:r>
            <a:r>
              <a:rPr lang="uk-UA" sz="3200" b="1" dirty="0" smtClean="0">
                <a:solidFill>
                  <a:srgbClr val="FFC000"/>
                </a:solidFill>
              </a:rPr>
              <a:t> множина</a:t>
            </a:r>
            <a:endParaRPr lang="uk-UA" sz="3200" b="1" dirty="0">
              <a:solidFill>
                <a:srgbClr val="FFC000"/>
              </a:solidFill>
            </a:endParaRPr>
          </a:p>
        </p:txBody>
      </p:sp>
      <p:pic>
        <p:nvPicPr>
          <p:cNvPr id="1026" name="Picture 2" descr="Умная сова - Всем учителям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" b="7252"/>
          <a:stretch/>
        </p:blipFill>
        <p:spPr bwMode="auto">
          <a:xfrm>
            <a:off x="7891882" y="2971800"/>
            <a:ext cx="2794366" cy="371775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0605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85011"/>
            <a:ext cx="8596668" cy="5656351"/>
          </a:xfrm>
        </p:spPr>
        <p:txBody>
          <a:bodyPr/>
          <a:lstStyle/>
          <a:p>
            <a:r>
              <a:rPr lang="de-DE" dirty="0"/>
              <a:t> </a:t>
            </a:r>
            <a:r>
              <a:rPr lang="de-DE" sz="2800" b="1" dirty="0" smtClean="0">
                <a:solidFill>
                  <a:srgbClr val="0070C0"/>
                </a:solidFill>
              </a:rPr>
              <a:t>der Kugelschreiber- </a:t>
            </a:r>
            <a:r>
              <a:rPr lang="uk-UA" sz="2800" b="1" dirty="0" smtClean="0">
                <a:solidFill>
                  <a:srgbClr val="FF0000"/>
                </a:solidFill>
              </a:rPr>
              <a:t>ручка</a:t>
            </a:r>
            <a:endParaRPr lang="de-DE" sz="2800" b="1" dirty="0" smtClean="0">
              <a:solidFill>
                <a:srgbClr val="FF0000"/>
              </a:solidFill>
            </a:endParaRPr>
          </a:p>
          <a:p>
            <a:r>
              <a:rPr lang="de-DE" sz="2800" b="1" dirty="0" smtClean="0">
                <a:solidFill>
                  <a:srgbClr val="00B050"/>
                </a:solidFill>
              </a:rPr>
              <a:t>Das Heft-  </a:t>
            </a:r>
            <a:r>
              <a:rPr lang="uk-UA" sz="2800" b="1" dirty="0" smtClean="0">
                <a:solidFill>
                  <a:srgbClr val="0070C0"/>
                </a:solidFill>
              </a:rPr>
              <a:t>зошит</a:t>
            </a:r>
            <a:endParaRPr lang="de-DE" sz="2800" b="1" dirty="0" smtClean="0">
              <a:solidFill>
                <a:srgbClr val="0070C0"/>
              </a:solidFill>
            </a:endParaRPr>
          </a:p>
          <a:p>
            <a:r>
              <a:rPr lang="de-DE" sz="2800" b="1" dirty="0" smtClean="0">
                <a:solidFill>
                  <a:srgbClr val="00B050"/>
                </a:solidFill>
              </a:rPr>
              <a:t>Das Buch-</a:t>
            </a:r>
            <a:r>
              <a:rPr lang="uk-UA" sz="2800" b="1" dirty="0" smtClean="0">
                <a:solidFill>
                  <a:srgbClr val="00B050"/>
                </a:solidFill>
              </a:rPr>
              <a:t>  </a:t>
            </a:r>
            <a:r>
              <a:rPr lang="uk-UA" sz="2800" b="1" dirty="0" smtClean="0">
                <a:solidFill>
                  <a:srgbClr val="FF0000"/>
                </a:solidFill>
              </a:rPr>
              <a:t>книга</a:t>
            </a:r>
            <a:endParaRPr lang="de-DE" sz="2800" b="1" dirty="0" smtClean="0">
              <a:solidFill>
                <a:srgbClr val="FF0000"/>
              </a:solidFill>
            </a:endParaRPr>
          </a:p>
          <a:p>
            <a:r>
              <a:rPr lang="de-DE" sz="2800" b="1" dirty="0" smtClean="0">
                <a:solidFill>
                  <a:srgbClr val="FF0000"/>
                </a:solidFill>
              </a:rPr>
              <a:t>Die Schere-</a:t>
            </a:r>
            <a:r>
              <a:rPr lang="uk-UA" sz="2800" b="1" dirty="0" smtClean="0">
                <a:solidFill>
                  <a:srgbClr val="FF0000"/>
                </a:solidFill>
              </a:rPr>
              <a:t>  </a:t>
            </a:r>
            <a:r>
              <a:rPr lang="uk-UA" sz="2800" b="1" dirty="0" smtClean="0">
                <a:solidFill>
                  <a:srgbClr val="FFC000"/>
                </a:solidFill>
              </a:rPr>
              <a:t>ножиці</a:t>
            </a:r>
            <a:endParaRPr lang="de-DE" sz="2800" b="1" dirty="0" smtClean="0">
              <a:solidFill>
                <a:srgbClr val="FFC000"/>
              </a:solidFill>
            </a:endParaRPr>
          </a:p>
          <a:p>
            <a:endParaRPr lang="de-DE" sz="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sz="2800" b="1" dirty="0" smtClean="0"/>
              <a:t> </a:t>
            </a:r>
            <a:r>
              <a:rPr lang="de-DE" sz="2800" b="1" dirty="0" smtClean="0">
                <a:solidFill>
                  <a:srgbClr val="FF0000"/>
                </a:solidFill>
              </a:rPr>
              <a:t>Aber!!!!</a:t>
            </a:r>
          </a:p>
          <a:p>
            <a:pPr marL="0" indent="0">
              <a:buNone/>
            </a:pPr>
            <a:r>
              <a:rPr lang="de-DE" sz="2800" b="1" dirty="0">
                <a:solidFill>
                  <a:srgbClr val="FF0000"/>
                </a:solidFill>
              </a:rPr>
              <a:t> </a:t>
            </a:r>
            <a:r>
              <a:rPr lang="de-DE" sz="2800" b="1" dirty="0" smtClean="0">
                <a:solidFill>
                  <a:srgbClr val="FF0000"/>
                </a:solidFill>
              </a:rPr>
              <a:t>  die Tafel-</a:t>
            </a:r>
            <a:r>
              <a:rPr lang="uk-UA" sz="2800" b="1" dirty="0" smtClean="0">
                <a:solidFill>
                  <a:srgbClr val="FF0000"/>
                </a:solidFill>
              </a:rPr>
              <a:t>   дошка</a:t>
            </a:r>
            <a:endParaRPr lang="de-DE" sz="2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sz="2800" b="1" dirty="0"/>
              <a:t> </a:t>
            </a:r>
            <a:r>
              <a:rPr lang="de-DE" sz="2800" b="1" dirty="0" smtClean="0"/>
              <a:t>  </a:t>
            </a:r>
            <a:r>
              <a:rPr lang="de-DE" sz="2800" b="1" dirty="0" smtClean="0">
                <a:solidFill>
                  <a:srgbClr val="0070C0"/>
                </a:solidFill>
              </a:rPr>
              <a:t>der  Klebstoff-</a:t>
            </a:r>
            <a:r>
              <a:rPr lang="uk-UA" sz="2800" b="1" dirty="0" smtClean="0">
                <a:solidFill>
                  <a:srgbClr val="0070C0"/>
                </a:solidFill>
              </a:rPr>
              <a:t>  клей</a:t>
            </a:r>
            <a:endParaRPr lang="de-DE" sz="28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de-DE" sz="2800" b="1" dirty="0"/>
              <a:t> </a:t>
            </a:r>
            <a:r>
              <a:rPr lang="de-DE" sz="2800" b="1" dirty="0" smtClean="0"/>
              <a:t>  </a:t>
            </a:r>
            <a:r>
              <a:rPr lang="de-DE" sz="2800" b="1" dirty="0" smtClean="0">
                <a:solidFill>
                  <a:srgbClr val="FF0000"/>
                </a:solidFill>
              </a:rPr>
              <a:t>die Kreide-</a:t>
            </a:r>
            <a:r>
              <a:rPr lang="uk-UA" sz="2800" b="1" dirty="0" smtClean="0">
                <a:solidFill>
                  <a:srgbClr val="FF0000"/>
                </a:solidFill>
              </a:rPr>
              <a:t>  крейда</a:t>
            </a:r>
            <a:endParaRPr lang="de-DE" sz="2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sz="2800" b="1" dirty="0">
                <a:solidFill>
                  <a:srgbClr val="0070C0"/>
                </a:solidFill>
              </a:rPr>
              <a:t> </a:t>
            </a:r>
            <a:r>
              <a:rPr lang="de-DE" sz="2800" b="1" dirty="0" smtClean="0">
                <a:solidFill>
                  <a:srgbClr val="0070C0"/>
                </a:solidFill>
              </a:rPr>
              <a:t>  der  Bleistift-</a:t>
            </a:r>
            <a:r>
              <a:rPr lang="uk-UA" sz="2800" b="1" dirty="0" smtClean="0">
                <a:solidFill>
                  <a:srgbClr val="0070C0"/>
                </a:solidFill>
              </a:rPr>
              <a:t>  олівець</a:t>
            </a:r>
            <a:r>
              <a:rPr lang="de-DE" sz="2800" b="1" dirty="0" smtClean="0">
                <a:solidFill>
                  <a:srgbClr val="0070C0"/>
                </a:solidFill>
              </a:rPr>
              <a:t>  </a:t>
            </a:r>
            <a:endParaRPr lang="uk-UA" sz="2800" b="1" dirty="0">
              <a:solidFill>
                <a:srgbClr val="0070C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6318" y="1174636"/>
            <a:ext cx="3331745" cy="43686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97433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72979"/>
            <a:ext cx="8596668" cy="5668383"/>
          </a:xfrm>
        </p:spPr>
        <p:txBody>
          <a:bodyPr>
            <a:normAutofit fontScale="92500" lnSpcReduction="20000"/>
          </a:bodyPr>
          <a:lstStyle/>
          <a:p>
            <a:r>
              <a:rPr lang="en-US" sz="8000" b="1" dirty="0" err="1">
                <a:solidFill>
                  <a:srgbClr val="7030A0"/>
                </a:solidFill>
              </a:rPr>
              <a:t>W</a:t>
            </a:r>
            <a:r>
              <a:rPr lang="en-US" sz="8000" b="1" dirty="0" err="1" smtClean="0">
                <a:solidFill>
                  <a:srgbClr val="7030A0"/>
                </a:solidFill>
              </a:rPr>
              <a:t>er</a:t>
            </a:r>
            <a:r>
              <a:rPr lang="en-US" sz="8000" b="1" dirty="0" smtClean="0">
                <a:solidFill>
                  <a:srgbClr val="7030A0"/>
                </a:solidFill>
              </a:rPr>
              <a:t>? - Wen?</a:t>
            </a:r>
            <a:endParaRPr lang="uk-UA" sz="8000" b="1" dirty="0" smtClean="0">
              <a:solidFill>
                <a:srgbClr val="7030A0"/>
              </a:solidFill>
            </a:endParaRPr>
          </a:p>
          <a:p>
            <a:r>
              <a:rPr lang="de-DE" sz="8000" b="1" dirty="0" smtClean="0">
                <a:solidFill>
                  <a:srgbClr val="0070C0"/>
                </a:solidFill>
              </a:rPr>
              <a:t>Ein -   einen</a:t>
            </a:r>
          </a:p>
          <a:p>
            <a:r>
              <a:rPr lang="de-DE" sz="8000" b="1" dirty="0" smtClean="0">
                <a:solidFill>
                  <a:srgbClr val="00B050"/>
                </a:solidFill>
              </a:rPr>
              <a:t>ein-    ein</a:t>
            </a:r>
          </a:p>
          <a:p>
            <a:r>
              <a:rPr lang="de-DE" sz="8000" b="1" dirty="0" smtClean="0">
                <a:solidFill>
                  <a:srgbClr val="FF0000"/>
                </a:solidFill>
              </a:rPr>
              <a:t>eine – eine</a:t>
            </a:r>
          </a:p>
          <a:p>
            <a:r>
              <a:rPr lang="de-DE" sz="8000" b="1" dirty="0" smtClean="0">
                <a:solidFill>
                  <a:schemeClr val="accent3"/>
                </a:solidFill>
              </a:rPr>
              <a:t>----     ------</a:t>
            </a:r>
            <a:endParaRPr lang="uk-UA" sz="80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094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7675" y="457201"/>
            <a:ext cx="7363325" cy="5450304"/>
          </a:xfrm>
        </p:spPr>
        <p:txBody>
          <a:bodyPr/>
          <a:lstStyle/>
          <a:p>
            <a:r>
              <a:rPr lang="de-DE" sz="8800" b="1" dirty="0" smtClean="0"/>
              <a:t>Ich brauche </a:t>
            </a:r>
            <a:r>
              <a:rPr lang="de-DE" sz="8800" b="1" dirty="0" smtClean="0">
                <a:solidFill>
                  <a:srgbClr val="0070C0"/>
                </a:solidFill>
              </a:rPr>
              <a:t>einen Spitzer </a:t>
            </a:r>
            <a:r>
              <a:rPr lang="de-DE" sz="8800" b="1" dirty="0" smtClean="0"/>
              <a:t/>
            </a:r>
            <a:br>
              <a:rPr lang="de-DE" sz="8800" b="1" dirty="0" smtClean="0"/>
            </a:br>
            <a:r>
              <a:rPr lang="de-DE" sz="8800" b="1" dirty="0" smtClean="0">
                <a:solidFill>
                  <a:srgbClr val="00B050"/>
                </a:solidFill>
              </a:rPr>
              <a:t>ein Buch</a:t>
            </a:r>
            <a:br>
              <a:rPr lang="de-DE" sz="8800" b="1" dirty="0" smtClean="0">
                <a:solidFill>
                  <a:srgbClr val="00B050"/>
                </a:solidFill>
              </a:rPr>
            </a:br>
            <a:r>
              <a:rPr lang="de-DE" sz="8800" b="1" dirty="0" smtClean="0">
                <a:solidFill>
                  <a:srgbClr val="FF0000"/>
                </a:solidFill>
              </a:rPr>
              <a:t>eine Karte</a:t>
            </a:r>
            <a:endParaRPr lang="uk-UA" sz="8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068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385011"/>
            <a:ext cx="10788762" cy="6244389"/>
          </a:xfrm>
        </p:spPr>
        <p:txBody>
          <a:bodyPr>
            <a:normAutofit fontScale="92500" lnSpcReduction="10000"/>
          </a:bodyPr>
          <a:lstStyle/>
          <a:p>
            <a:r>
              <a:rPr lang="uk-UA" sz="8000" b="1" dirty="0" smtClean="0">
                <a:solidFill>
                  <a:schemeClr val="accent2"/>
                </a:solidFill>
              </a:rPr>
              <a:t>Потренуйся сам!</a:t>
            </a:r>
            <a:endParaRPr lang="de-DE" sz="8000" b="1" dirty="0" smtClean="0">
              <a:solidFill>
                <a:schemeClr val="accent2"/>
              </a:solidFill>
            </a:endParaRPr>
          </a:p>
          <a:p>
            <a:r>
              <a:rPr lang="de-DE" sz="8000" b="1" dirty="0" smtClean="0">
                <a:solidFill>
                  <a:schemeClr val="accent2"/>
                </a:solidFill>
              </a:rPr>
              <a:t>Ich habe </a:t>
            </a:r>
            <a:r>
              <a:rPr lang="de-DE" sz="8000" b="1" dirty="0" smtClean="0">
                <a:solidFill>
                  <a:srgbClr val="0070C0"/>
                </a:solidFill>
              </a:rPr>
              <a:t>einen</a:t>
            </a:r>
            <a:r>
              <a:rPr lang="de-DE" sz="8000" b="1" dirty="0" smtClean="0">
                <a:solidFill>
                  <a:schemeClr val="accent2"/>
                </a:solidFill>
              </a:rPr>
              <a:t>, ein,</a:t>
            </a:r>
            <a:r>
              <a:rPr lang="uk-UA" sz="8000" b="1" dirty="0" smtClean="0">
                <a:solidFill>
                  <a:schemeClr val="accent2"/>
                </a:solidFill>
              </a:rPr>
              <a:t> </a:t>
            </a:r>
            <a:r>
              <a:rPr lang="de-DE" sz="8000" b="1" dirty="0" smtClean="0">
                <a:solidFill>
                  <a:srgbClr val="FF0000"/>
                </a:solidFill>
              </a:rPr>
              <a:t>eine</a:t>
            </a:r>
            <a:r>
              <a:rPr lang="de-DE" sz="8000" b="1" dirty="0" smtClean="0">
                <a:solidFill>
                  <a:schemeClr val="accent2"/>
                </a:solidFill>
              </a:rPr>
              <a:t>,</a:t>
            </a:r>
            <a:r>
              <a:rPr lang="uk-UA" sz="8000" b="1" dirty="0" smtClean="0">
                <a:solidFill>
                  <a:schemeClr val="accent2"/>
                </a:solidFill>
              </a:rPr>
              <a:t> </a:t>
            </a:r>
            <a:r>
              <a:rPr lang="de-DE" sz="8000" b="1" dirty="0" smtClean="0">
                <a:solidFill>
                  <a:srgbClr val="FFC000"/>
                </a:solidFill>
              </a:rPr>
              <a:t>----</a:t>
            </a:r>
          </a:p>
          <a:p>
            <a:r>
              <a:rPr lang="de-DE" sz="8000" b="1" dirty="0" smtClean="0">
                <a:solidFill>
                  <a:schemeClr val="accent2"/>
                </a:solidFill>
              </a:rPr>
              <a:t>Ich suche………</a:t>
            </a:r>
          </a:p>
          <a:p>
            <a:r>
              <a:rPr lang="de-DE" b="1" dirty="0" smtClean="0">
                <a:solidFill>
                  <a:schemeClr val="accent2"/>
                </a:solidFill>
              </a:rPr>
              <a:t>(</a:t>
            </a:r>
            <a:r>
              <a:rPr lang="de-DE" sz="8000" b="1" dirty="0" smtClean="0">
                <a:solidFill>
                  <a:schemeClr val="accent2"/>
                </a:solidFill>
              </a:rPr>
              <a:t> </a:t>
            </a:r>
            <a:r>
              <a:rPr lang="de-DE" sz="2800" b="1" dirty="0" smtClean="0">
                <a:solidFill>
                  <a:srgbClr val="0070C0"/>
                </a:solidFill>
              </a:rPr>
              <a:t>der Buntstift</a:t>
            </a:r>
            <a:r>
              <a:rPr lang="de-DE" sz="2800" b="1" dirty="0" smtClean="0">
                <a:solidFill>
                  <a:srgbClr val="C00000"/>
                </a:solidFill>
              </a:rPr>
              <a:t>, </a:t>
            </a:r>
            <a:r>
              <a:rPr lang="de-DE" sz="2800" b="1" dirty="0" smtClean="0">
                <a:solidFill>
                  <a:srgbClr val="00B050"/>
                </a:solidFill>
              </a:rPr>
              <a:t>das Heft</a:t>
            </a:r>
            <a:r>
              <a:rPr lang="de-DE" sz="2800" b="1" dirty="0" smtClean="0">
                <a:solidFill>
                  <a:srgbClr val="C00000"/>
                </a:solidFill>
              </a:rPr>
              <a:t>, </a:t>
            </a:r>
            <a:r>
              <a:rPr lang="de-DE" sz="2800" b="1" dirty="0" smtClean="0">
                <a:solidFill>
                  <a:srgbClr val="0070C0"/>
                </a:solidFill>
              </a:rPr>
              <a:t>der Spitzer</a:t>
            </a:r>
            <a:r>
              <a:rPr lang="de-DE" sz="2800" b="1" dirty="0" smtClean="0">
                <a:solidFill>
                  <a:srgbClr val="C00000"/>
                </a:solidFill>
              </a:rPr>
              <a:t>, </a:t>
            </a:r>
            <a:r>
              <a:rPr lang="de-DE" sz="2800" b="1" dirty="0" smtClean="0">
                <a:solidFill>
                  <a:srgbClr val="00B050"/>
                </a:solidFill>
              </a:rPr>
              <a:t>das Lineal, das Papier,</a:t>
            </a:r>
            <a:r>
              <a:rPr lang="de-DE" sz="2800" b="1" dirty="0" smtClean="0">
                <a:solidFill>
                  <a:srgbClr val="C00000"/>
                </a:solidFill>
              </a:rPr>
              <a:t> die Schere, </a:t>
            </a:r>
            <a:r>
              <a:rPr lang="de-DE" sz="2800" b="1" dirty="0" smtClean="0">
                <a:solidFill>
                  <a:srgbClr val="0070C0"/>
                </a:solidFill>
              </a:rPr>
              <a:t>der Kleber</a:t>
            </a:r>
            <a:r>
              <a:rPr lang="de-DE" sz="2800" b="1" dirty="0" smtClean="0">
                <a:solidFill>
                  <a:srgbClr val="C00000"/>
                </a:solidFill>
              </a:rPr>
              <a:t>, </a:t>
            </a:r>
            <a:r>
              <a:rPr lang="de-DE" sz="2800" b="1" dirty="0" smtClean="0">
                <a:solidFill>
                  <a:srgbClr val="0070C0"/>
                </a:solidFill>
              </a:rPr>
              <a:t>der Radiergummi</a:t>
            </a:r>
            <a:r>
              <a:rPr lang="de-DE" sz="2800" b="1" dirty="0" smtClean="0">
                <a:solidFill>
                  <a:srgbClr val="C00000"/>
                </a:solidFill>
              </a:rPr>
              <a:t>,</a:t>
            </a:r>
            <a:r>
              <a:rPr lang="de-DE" sz="2800" b="1" dirty="0" smtClean="0">
                <a:solidFill>
                  <a:srgbClr val="0070C0"/>
                </a:solidFill>
              </a:rPr>
              <a:t> der Block</a:t>
            </a:r>
            <a:r>
              <a:rPr lang="de-DE" sz="2800" b="1" dirty="0" smtClean="0">
                <a:solidFill>
                  <a:srgbClr val="C00000"/>
                </a:solidFill>
              </a:rPr>
              <a:t>)  </a:t>
            </a:r>
            <a:endParaRPr lang="uk-UA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064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49705"/>
            <a:ext cx="9597633" cy="5739063"/>
          </a:xfrm>
        </p:spPr>
        <p:txBody>
          <a:bodyPr>
            <a:noAutofit/>
          </a:bodyPr>
          <a:lstStyle/>
          <a:p>
            <a:r>
              <a:rPr lang="uk-UA" sz="6600" dirty="0" smtClean="0">
                <a:solidFill>
                  <a:srgbClr val="FF0000"/>
                </a:solidFill>
              </a:rPr>
              <a:t>Прослухай, що потрібно купити Діно і повтори речення за ним</a:t>
            </a:r>
            <a:r>
              <a:rPr lang="uk-UA" sz="6600" dirty="0" smtClean="0">
                <a:solidFill>
                  <a:srgbClr val="FF0000"/>
                </a:solidFill>
              </a:rPr>
              <a:t>!</a:t>
            </a:r>
            <a:br>
              <a:rPr lang="uk-UA" sz="6600" dirty="0" smtClean="0">
                <a:solidFill>
                  <a:srgbClr val="FF0000"/>
                </a:solidFill>
              </a:rPr>
            </a:br>
            <a:r>
              <a:rPr lang="uk-UA" sz="6600" dirty="0" smtClean="0">
                <a:solidFill>
                  <a:srgbClr val="FF0000"/>
                </a:solidFill>
              </a:rPr>
              <a:t>Відео ти знайдеш у додатку.</a:t>
            </a:r>
            <a:endParaRPr lang="uk-UA" sz="6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61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Складна правда про те, чому коти муркочуть - BBC News Україн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291" y="2144220"/>
            <a:ext cx="7606422" cy="4278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8800" b="1" dirty="0" smtClean="0"/>
              <a:t>Tschüss!</a:t>
            </a:r>
            <a:endParaRPr lang="uk-UA" sz="8800" b="1" dirty="0"/>
          </a:p>
        </p:txBody>
      </p:sp>
    </p:spTree>
    <p:extLst>
      <p:ext uri="{BB962C8B-B14F-4D97-AF65-F5344CB8AC3E}">
        <p14:creationId xmlns:p14="http://schemas.microsoft.com/office/powerpoint/2010/main" val="3644916534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195</TotalTime>
  <Words>146</Words>
  <Application>Microsoft Office PowerPoint</Application>
  <PresentationFormat>Широкоэкранный</PresentationFormat>
  <Paragraphs>29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Грань</vt:lpstr>
      <vt:lpstr>Schulsachen</vt:lpstr>
      <vt:lpstr>Презентация PowerPoint</vt:lpstr>
      <vt:lpstr>Презентация PowerPoint</vt:lpstr>
      <vt:lpstr>Презентация PowerPoint</vt:lpstr>
      <vt:lpstr>Ich brauche einen Spitzer  ein Buch eine Karte</vt:lpstr>
      <vt:lpstr>Презентация PowerPoint</vt:lpstr>
      <vt:lpstr>Прослухай, що потрібно купити Діно і повтори речення за ним! Відео ти знайдеш у додатку.</vt:lpstr>
      <vt:lpstr>Tschüss!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Irina</dc:creator>
  <cp:lastModifiedBy>Irina</cp:lastModifiedBy>
  <cp:revision>20</cp:revision>
  <dcterms:created xsi:type="dcterms:W3CDTF">2022-07-16T07:27:12Z</dcterms:created>
  <dcterms:modified xsi:type="dcterms:W3CDTF">2022-09-06T10:39:10Z</dcterms:modified>
</cp:coreProperties>
</file>